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Oswald"/>
      <p:regular r:id="rId37"/>
      <p:bold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slide" Target="slides/slide15.xml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Oswald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regular.fntdata"/><Relationship Id="rId16" Type="http://schemas.openxmlformats.org/officeDocument/2006/relationships/slide" Target="slides/slide11.xml"/><Relationship Id="rId38" Type="http://schemas.openxmlformats.org/officeDocument/2006/relationships/font" Target="fonts/Oswa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d2f3ff70a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d2f3ff70a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aa998e8e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aa998e8e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aa998e8e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1aa998e8e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aa998e8e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1aa998e8e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aa998e8ec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aa998e8e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aa998e8ec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1aa998e8ec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22bd1e750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22bd1e750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290bce3a7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290bce3a7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aa998e8ec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1aa998e8ec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e3a02d2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1e3a02d2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90bce3a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290bce3a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aa998e8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aa998e8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2927beea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2927beea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e9c3ba0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9e9c3ba0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aa998e8ec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1aa998e8ec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aa998e8ec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1aa998e8e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22bd1e75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22bd1e75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aa998e8ec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1aa998e8ec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1aa998e8ec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1aa998e8ec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edcc02b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1edcc02b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e6226851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e6226851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e622685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e622685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e6226851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e6226851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aa998e8e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aa998e8e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aa998e8e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aa998e8e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aa998e8e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aa998e8e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be6a504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be6a504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freesurfer/freebrowse" TargetMode="External"/><Relationship Id="rId4" Type="http://schemas.openxmlformats.org/officeDocument/2006/relationships/image" Target="../media/image68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nrdg.github.io/tractoscope/" TargetMode="External"/><Relationship Id="rId4" Type="http://schemas.openxmlformats.org/officeDocument/2006/relationships/image" Target="../media/image56.png"/><Relationship Id="rId5" Type="http://schemas.openxmlformats.org/officeDocument/2006/relationships/image" Target="../media/image6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openneuro.org/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6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21.png"/><Relationship Id="rId5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4.png"/><Relationship Id="rId4" Type="http://schemas.openxmlformats.org/officeDocument/2006/relationships/image" Target="../media/image5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niivue.github.io/niivue/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61.png"/><Relationship Id="rId6" Type="http://schemas.openxmlformats.org/officeDocument/2006/relationships/image" Target="../media/image67.png"/><Relationship Id="rId7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Relationship Id="rId4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7.png"/><Relationship Id="rId5" Type="http://schemas.openxmlformats.org/officeDocument/2006/relationships/image" Target="../media/image5.png"/><Relationship Id="rId6" Type="http://schemas.openxmlformats.org/officeDocument/2006/relationships/image" Target="../media/image37.png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43.png"/><Relationship Id="rId11" Type="http://schemas.openxmlformats.org/officeDocument/2006/relationships/image" Target="../media/image24.png"/><Relationship Id="rId22" Type="http://schemas.openxmlformats.org/officeDocument/2006/relationships/image" Target="../media/image30.png"/><Relationship Id="rId10" Type="http://schemas.openxmlformats.org/officeDocument/2006/relationships/image" Target="../media/image26.png"/><Relationship Id="rId21" Type="http://schemas.openxmlformats.org/officeDocument/2006/relationships/image" Target="../media/image31.png"/><Relationship Id="rId13" Type="http://schemas.openxmlformats.org/officeDocument/2006/relationships/image" Target="../media/image28.jp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9" Type="http://schemas.openxmlformats.org/officeDocument/2006/relationships/image" Target="../media/image19.png"/><Relationship Id="rId15" Type="http://schemas.openxmlformats.org/officeDocument/2006/relationships/image" Target="../media/image34.png"/><Relationship Id="rId14" Type="http://schemas.openxmlformats.org/officeDocument/2006/relationships/image" Target="../media/image35.png"/><Relationship Id="rId17" Type="http://schemas.openxmlformats.org/officeDocument/2006/relationships/image" Target="../media/image32.png"/><Relationship Id="rId16" Type="http://schemas.openxmlformats.org/officeDocument/2006/relationships/image" Target="../media/image25.png"/><Relationship Id="rId5" Type="http://schemas.openxmlformats.org/officeDocument/2006/relationships/image" Target="../media/image21.png"/><Relationship Id="rId19" Type="http://schemas.openxmlformats.org/officeDocument/2006/relationships/image" Target="../media/image41.png"/><Relationship Id="rId6" Type="http://schemas.openxmlformats.org/officeDocument/2006/relationships/image" Target="../media/image20.jpg"/><Relationship Id="rId18" Type="http://schemas.openxmlformats.org/officeDocument/2006/relationships/image" Target="../media/image60.png"/><Relationship Id="rId7" Type="http://schemas.openxmlformats.org/officeDocument/2006/relationships/image" Target="../media/image17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51.jpg"/><Relationship Id="rId6" Type="http://schemas.openxmlformats.org/officeDocument/2006/relationships/image" Target="../media/image6.png"/><Relationship Id="rId7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6.png"/><Relationship Id="rId5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fni.github.io/qc-demo-repo/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146" y="4239300"/>
            <a:ext cx="1126825" cy="74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467" y="0"/>
            <a:ext cx="347153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0"/>
            <a:ext cx="9144000" cy="1021800"/>
          </a:xfrm>
          <a:prstGeom prst="rect">
            <a:avLst/>
          </a:prstGeom>
          <a:solidFill>
            <a:srgbClr val="9B283E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lt1"/>
                </a:solidFill>
              </a:rPr>
              <a:t>   </a:t>
            </a:r>
            <a:r>
              <a:rPr b="1" lang="en" sz="4500">
                <a:solidFill>
                  <a:schemeClr val="lt1"/>
                </a:solidFill>
              </a:rPr>
              <a:t>NiiVue Visualization</a:t>
            </a:r>
            <a:endParaRPr b="1" sz="4500"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0" y="1216725"/>
            <a:ext cx="6450600" cy="24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Chris Rorden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/>
              <a:t>dcm2niix, MRIcro, MRIcron, MRIcroGL &amp; Surfice creator</a:t>
            </a:r>
            <a:br>
              <a:rPr b="1" i="1" lang="en" sz="1600"/>
            </a:br>
            <a:br>
              <a:rPr b="1" i="1" lang="en" sz="1600"/>
            </a:br>
            <a:r>
              <a:rPr b="1" lang="en" sz="2400"/>
              <a:t>Chris Drake, Taylor Hanayik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600"/>
              <a:t>n</a:t>
            </a:r>
            <a:r>
              <a:rPr b="1" i="1" lang="en" sz="1600"/>
              <a:t>iiVue Lead developers</a:t>
            </a:r>
            <a:endParaRPr b="1" i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Franco Pestilli, Dan Levitas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600"/>
              <a:t>ezBIDS &amp; brainlife.io developers</a:t>
            </a:r>
            <a:endParaRPr b="1" i="1" sz="1600"/>
          </a:p>
        </p:txBody>
      </p:sp>
      <p:pic>
        <p:nvPicPr>
          <p:cNvPr descr="C-STAR.png" id="58" name="Google Shape;5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29" y="3714224"/>
            <a:ext cx="1409559" cy="13581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13"/>
          <p:cNvSpPr txBox="1"/>
          <p:nvPr/>
        </p:nvSpPr>
        <p:spPr>
          <a:xfrm>
            <a:off x="1525925" y="3714225"/>
            <a:ext cx="49851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80000"/>
                </a:solidFill>
                <a:latin typeface="Oswald"/>
                <a:ea typeface="Oswald"/>
                <a:cs typeface="Oswald"/>
                <a:sym typeface="Oswald"/>
              </a:rPr>
              <a:t>University of South Carolina</a:t>
            </a:r>
            <a:endParaRPr b="1" sz="1800">
              <a:solidFill>
                <a:srgbClr val="98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80000"/>
                </a:solidFill>
                <a:latin typeface="Oswald"/>
                <a:ea typeface="Oswald"/>
                <a:cs typeface="Oswald"/>
                <a:sym typeface="Oswald"/>
              </a:rPr>
              <a:t>Center for the Study of Aphasia Recovery</a:t>
            </a:r>
            <a:endParaRPr b="1" sz="1800">
              <a:solidFill>
                <a:srgbClr val="98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80000"/>
                </a:solidFill>
                <a:latin typeface="Oswald"/>
                <a:ea typeface="Oswald"/>
                <a:cs typeface="Oswald"/>
                <a:sym typeface="Oswald"/>
              </a:rPr>
              <a:t>NIH RF1-MH133701, P50-DC014664</a:t>
            </a:r>
            <a:endParaRPr b="1" sz="1800">
              <a:solidFill>
                <a:srgbClr val="98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672467" y="0"/>
            <a:ext cx="347153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idx="1" type="body"/>
          </p:nvPr>
        </p:nvSpPr>
        <p:spPr>
          <a:xfrm>
            <a:off x="311700" y="1059625"/>
            <a:ext cx="3960300" cy="24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Browser-based version of FreeSurfer's Freeview.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Cloud capable, allowing integration with large and distributed backends.</a:t>
            </a:r>
            <a:br>
              <a:rPr lang="en"/>
            </a:br>
            <a:br>
              <a:rPr lang="en"/>
            </a:b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https://github.com/freesurfer/freebrowse</a:t>
            </a:r>
            <a:br>
              <a:rPr lang="en" sz="1400"/>
            </a:br>
            <a:endParaRPr sz="1400"/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141" y="1017725"/>
            <a:ext cx="4685185" cy="3187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83" name="Google Shape;183;p22"/>
          <p:cNvGrpSpPr/>
          <p:nvPr/>
        </p:nvGrpSpPr>
        <p:grpSpPr>
          <a:xfrm>
            <a:off x="6033208" y="4017105"/>
            <a:ext cx="2872795" cy="831625"/>
            <a:chOff x="5416900" y="4022150"/>
            <a:chExt cx="3526200" cy="1024800"/>
          </a:xfrm>
        </p:grpSpPr>
        <p:sp>
          <p:nvSpPr>
            <p:cNvPr id="184" name="Google Shape;184;p22"/>
            <p:cNvSpPr/>
            <p:nvPr/>
          </p:nvSpPr>
          <p:spPr>
            <a:xfrm>
              <a:off x="5416900" y="4022150"/>
              <a:ext cx="3526200" cy="1024800"/>
            </a:xfrm>
            <a:prstGeom prst="round2DiagRect">
              <a:avLst>
                <a:gd fmla="val 3618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5" name="Google Shape;18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78788" y="4115379"/>
              <a:ext cx="3002400" cy="83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22"/>
          <p:cNvSpPr txBox="1"/>
          <p:nvPr>
            <p:ph type="title"/>
          </p:nvPr>
        </p:nvSpPr>
        <p:spPr>
          <a:xfrm>
            <a:off x="311700" y="11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NiiVue in the wild 4 • FreeSurfer FreeBrowse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View and edit FreeSurfer meshes and images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311700" y="1059625"/>
            <a:ext cx="3911100" cy="26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Interactive documentation.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fslmaths, flirt, bet to WASM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Replace proven but aging FSL TCL FEAT interface with interactive, high-DPI and web capable user interface.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Replaces bash scripting with modern Python scripts.</a:t>
            </a:r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 rotWithShape="1">
          <a:blip r:embed="rId3">
            <a:alphaModFix/>
          </a:blip>
          <a:srcRect b="0" l="0" r="31995" t="0"/>
          <a:stretch/>
        </p:blipFill>
        <p:spPr>
          <a:xfrm>
            <a:off x="4346650" y="1270200"/>
            <a:ext cx="4694773" cy="36486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3" name="Google Shape;19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4475" y="246088"/>
            <a:ext cx="1587875" cy="1181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4" name="Google Shape;194;p23"/>
          <p:cNvSpPr/>
          <p:nvPr/>
        </p:nvSpPr>
        <p:spPr>
          <a:xfrm>
            <a:off x="9002350" y="1133225"/>
            <a:ext cx="136800" cy="384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 txBox="1"/>
          <p:nvPr>
            <p:ph type="title"/>
          </p:nvPr>
        </p:nvSpPr>
        <p:spPr>
          <a:xfrm>
            <a:off x="311700" y="11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NiiVue in the wild 5 •  FSL docs, FSL-UI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Interactive Documentation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idx="1" type="body"/>
          </p:nvPr>
        </p:nvSpPr>
        <p:spPr>
          <a:xfrm>
            <a:off x="311700" y="1059625"/>
            <a:ext cx="4260300" cy="3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browser-based visualization tool for qsiprep and pyAFQ datasets.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access to processed Healthy Brain Network and Human Connectome Project datasets.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Live deployment: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https://nrdg.github.io/tractoscope/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99983"/>
            <a:ext cx="4468075" cy="196949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0071" y="4244175"/>
            <a:ext cx="1126825" cy="74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3" name="Google Shape;20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8313" y="111250"/>
            <a:ext cx="1442900" cy="144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" name="Google Shape;204;p24"/>
          <p:cNvSpPr txBox="1"/>
          <p:nvPr/>
        </p:nvSpPr>
        <p:spPr>
          <a:xfrm>
            <a:off x="4448325" y="40322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PMID: 38933816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4"/>
          <p:cNvSpPr txBox="1"/>
          <p:nvPr>
            <p:ph type="title"/>
          </p:nvPr>
        </p:nvSpPr>
        <p:spPr>
          <a:xfrm>
            <a:off x="311700" y="11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NiiVue in the wild 6 •  </a:t>
            </a:r>
            <a:r>
              <a:rPr lang="en"/>
              <a:t>nrdg tractoscope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11">
                <a:solidFill>
                  <a:srgbClr val="0000FF"/>
                </a:solidFill>
              </a:rPr>
              <a:t>A tool to explore preprocess white matter data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idx="1" type="body"/>
          </p:nvPr>
        </p:nvSpPr>
        <p:spPr>
          <a:xfrm>
            <a:off x="311700" y="1059625"/>
            <a:ext cx="4260300" cy="23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Integrated NiiVue allows users to interactively inspect each dataset.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Live deployment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https://openneuro.org/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/>
            </a:br>
            <a:endParaRPr/>
          </a:p>
        </p:txBody>
      </p:sp>
      <p:pic>
        <p:nvPicPr>
          <p:cNvPr id="211" name="Google Shape;211;p25"/>
          <p:cNvPicPr preferRelativeResize="0"/>
          <p:nvPr/>
        </p:nvPicPr>
        <p:blipFill rotWithShape="1">
          <a:blip r:embed="rId4">
            <a:alphaModFix/>
          </a:blip>
          <a:srcRect b="0" l="0" r="0" t="17273"/>
          <a:stretch/>
        </p:blipFill>
        <p:spPr>
          <a:xfrm>
            <a:off x="4164400" y="1730970"/>
            <a:ext cx="4852500" cy="210320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2" name="Google Shape;21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0071" y="4244175"/>
            <a:ext cx="1126825" cy="74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" name="Google Shape;21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2875" y="395200"/>
            <a:ext cx="1994024" cy="153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4" name="Google Shape;214;p25"/>
          <p:cNvSpPr txBox="1"/>
          <p:nvPr/>
        </p:nvSpPr>
        <p:spPr>
          <a:xfrm>
            <a:off x="4245775" y="38748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doi.org/10.1162/imag_a_00103</a:t>
            </a:r>
            <a:endParaRPr sz="1200"/>
          </a:p>
        </p:txBody>
      </p:sp>
      <p:sp>
        <p:nvSpPr>
          <p:cNvPr id="215" name="Google Shape;215;p25"/>
          <p:cNvSpPr txBox="1"/>
          <p:nvPr>
            <p:ph type="title"/>
          </p:nvPr>
        </p:nvSpPr>
        <p:spPr>
          <a:xfrm>
            <a:off x="311700" y="11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NiiVue in the wild </a:t>
            </a:r>
            <a:r>
              <a:rPr lang="en"/>
              <a:t>7 • OpenNeuro Viewer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11">
                <a:solidFill>
                  <a:srgbClr val="0000FF"/>
                </a:solidFill>
              </a:rPr>
              <a:t>A tool to visualize individual data files on OpenNeiro.org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idx="1" type="body"/>
          </p:nvPr>
        </p:nvSpPr>
        <p:spPr>
          <a:xfrm>
            <a:off x="311700" y="1152475"/>
            <a:ext cx="4298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Offline NiiVue with native user interface controls.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Swift wrapper for webkit.</a:t>
            </a:r>
            <a:endParaRPr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925" y="1071875"/>
            <a:ext cx="4255324" cy="39530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2" name="Google Shape;222;p26"/>
          <p:cNvSpPr txBox="1"/>
          <p:nvPr>
            <p:ph type="title"/>
          </p:nvPr>
        </p:nvSpPr>
        <p:spPr>
          <a:xfrm>
            <a:off x="311700" y="11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NiiVue in the wild </a:t>
            </a:r>
            <a:r>
              <a:rPr lang="en"/>
              <a:t>8 • iOS and MacOS app 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0000FF"/>
                </a:solidFill>
              </a:rPr>
              <a:t>A desktop tool for viewing and editing neuroimaging data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311700" y="1152475"/>
            <a:ext cx="4298400" cy="3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Stroke leading cause of disability.</a:t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~50% of right hemisphere strokes results in spatial neglect.</a:t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many recover, others left with long term disability.</a:t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Stroke location and acute impairment can be used synergistically to predict outcome.</a:t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 based solution allows clinical prediction without sharing data.</a:t>
            </a:r>
            <a:endParaRPr/>
          </a:p>
        </p:txBody>
      </p:sp>
      <p:sp>
        <p:nvSpPr>
          <p:cNvPr id="228" name="Google Shape;228;p27"/>
          <p:cNvSpPr txBox="1"/>
          <p:nvPr>
            <p:ph type="title"/>
          </p:nvPr>
        </p:nvSpPr>
        <p:spPr>
          <a:xfrm>
            <a:off x="311700" y="11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NiiVue in the wild 9 • Computer Aided Prognosis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0000FF"/>
                </a:solidFill>
              </a:rPr>
              <a:t>A weblet to predict neglect recovery</a:t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275" y="773750"/>
            <a:ext cx="3221599" cy="3811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27"/>
          <p:cNvGrpSpPr/>
          <p:nvPr/>
        </p:nvGrpSpPr>
        <p:grpSpPr>
          <a:xfrm>
            <a:off x="7294115" y="687792"/>
            <a:ext cx="1774609" cy="572670"/>
            <a:chOff x="3364375" y="207475"/>
            <a:chExt cx="2011800" cy="757200"/>
          </a:xfrm>
        </p:grpSpPr>
        <p:sp>
          <p:nvSpPr>
            <p:cNvPr id="231" name="Google Shape;231;p27"/>
            <p:cNvSpPr/>
            <p:nvPr/>
          </p:nvSpPr>
          <p:spPr>
            <a:xfrm>
              <a:off x="3364375" y="207475"/>
              <a:ext cx="2011800" cy="757200"/>
            </a:xfrm>
            <a:prstGeom prst="roundRect">
              <a:avLst>
                <a:gd fmla="val 9105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6499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2" name="Google Shape;232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14418" y="254337"/>
              <a:ext cx="1911706" cy="6634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pic>
        <p:nvPicPr>
          <p:cNvPr id="233" name="Google Shape;23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9275" y="3355900"/>
            <a:ext cx="2289249" cy="166552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4" name="Google Shape;234;p27"/>
          <p:cNvSpPr/>
          <p:nvPr/>
        </p:nvSpPr>
        <p:spPr>
          <a:xfrm>
            <a:off x="7052550" y="3525475"/>
            <a:ext cx="206712" cy="197208"/>
          </a:xfrm>
          <a:prstGeom prst="cloud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7294125" y="3763000"/>
            <a:ext cx="206712" cy="197208"/>
          </a:xfrm>
          <a:prstGeom prst="cloud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7118225" y="3899175"/>
            <a:ext cx="206712" cy="197208"/>
          </a:xfrm>
          <a:prstGeom prst="cloud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7"/>
          <p:cNvSpPr/>
          <p:nvPr/>
        </p:nvSpPr>
        <p:spPr>
          <a:xfrm>
            <a:off x="7359775" y="4242100"/>
            <a:ext cx="206712" cy="197208"/>
          </a:xfrm>
          <a:prstGeom prst="cloud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7294125" y="4552550"/>
            <a:ext cx="206712" cy="197208"/>
          </a:xfrm>
          <a:prstGeom prst="cloud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7087425" y="4202350"/>
            <a:ext cx="206712" cy="197208"/>
          </a:xfrm>
          <a:prstGeom prst="cloud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7"/>
          <p:cNvSpPr/>
          <p:nvPr/>
        </p:nvSpPr>
        <p:spPr>
          <a:xfrm>
            <a:off x="7153075" y="4399550"/>
            <a:ext cx="206712" cy="197208"/>
          </a:xfrm>
          <a:prstGeom prst="cloud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6880725" y="3489800"/>
            <a:ext cx="206712" cy="197208"/>
          </a:xfrm>
          <a:prstGeom prst="cloud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/>
          <p:nvPr/>
        </p:nvSpPr>
        <p:spPr>
          <a:xfrm>
            <a:off x="7226025" y="4039013"/>
            <a:ext cx="206712" cy="197208"/>
          </a:xfrm>
          <a:prstGeom prst="cloud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idx="1" type="body"/>
          </p:nvPr>
        </p:nvSpPr>
        <p:spPr>
          <a:xfrm>
            <a:off x="311700" y="1419325"/>
            <a:ext cx="3986400" cy="31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2013’s ‘Slice:Drop’ and its XTK library were seminal WebGL1 medical imaging tools.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NiiVue-based ‘Slice:Drop reloaded’ unleashes WebGL2 capabilities with same intuitive interface.</a:t>
            </a:r>
            <a:endParaRPr/>
          </a:p>
        </p:txBody>
      </p:sp>
      <p:pic>
        <p:nvPicPr>
          <p:cNvPr id="248" name="Google Shape;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2013" y="201900"/>
            <a:ext cx="178822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625" y="1419325"/>
            <a:ext cx="4292627" cy="35336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8"/>
          <p:cNvSpPr txBox="1"/>
          <p:nvPr>
            <p:ph type="title"/>
          </p:nvPr>
        </p:nvSpPr>
        <p:spPr>
          <a:xfrm>
            <a:off x="311700" y="11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NiiVue in the wild 10 • Slice:Drop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0000FF"/>
                </a:solidFill>
              </a:rPr>
              <a:t>Intuitive Medical Image Viewer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000" y="1294745"/>
            <a:ext cx="4112999" cy="384875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311700" y="1059625"/>
            <a:ext cx="4719300" cy="20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notebooks empower scientists.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Jupyter graphics </a:t>
            </a:r>
            <a:r>
              <a:rPr lang="en" u="sng"/>
              <a:t>must</a:t>
            </a:r>
            <a:r>
              <a:rPr lang="en"/>
              <a:t> use web technologies.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Vision: pythonic interface for NiiVue.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Work In Progress.</a:t>
            </a:r>
            <a:r>
              <a:rPr lang="en"/>
              <a:t> Actively seeking developers.</a:t>
            </a:r>
            <a:endParaRPr/>
          </a:p>
        </p:txBody>
      </p:sp>
      <p:sp>
        <p:nvSpPr>
          <p:cNvPr id="257" name="Google Shape;257;p29"/>
          <p:cNvSpPr txBox="1"/>
          <p:nvPr>
            <p:ph type="title"/>
          </p:nvPr>
        </p:nvSpPr>
        <p:spPr>
          <a:xfrm>
            <a:off x="311700" y="11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NiiVue in the wild 11 • </a:t>
            </a:r>
            <a:r>
              <a:rPr lang="en"/>
              <a:t>ipyniivue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0000FF"/>
                </a:solidFill>
              </a:rPr>
              <a:t>Neuroimaging visualization for jupyter notebooks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</a:t>
            </a:r>
            <a:r>
              <a:rPr lang="en">
                <a:solidFill>
                  <a:schemeClr val="accent1"/>
                </a:solidFill>
              </a:rPr>
              <a:t>plugins</a:t>
            </a:r>
            <a:r>
              <a:rPr lang="en"/>
              <a:t>: proven modules to extend capabilities</a:t>
            </a:r>
            <a:endParaRPr/>
          </a:p>
        </p:txBody>
      </p:sp>
      <p:sp>
        <p:nvSpPr>
          <p:cNvPr id="263" name="Google Shape;263;p30"/>
          <p:cNvSpPr txBox="1"/>
          <p:nvPr>
            <p:ph idx="1" type="body"/>
          </p:nvPr>
        </p:nvSpPr>
        <p:spPr>
          <a:xfrm>
            <a:off x="311700" y="1152475"/>
            <a:ext cx="4475100" cy="3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WebAssembly for access to proven tools: bet, dcm2niix, fslmaths, flirt.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Supports itk-wasm packages for image processing including elastix and ants.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TensorflowJS, tinygrad and ONNX provide zero footprint AI model deployment regardless of users hardware or software.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 for segmentation, parcelation, brain extraction, lesion identification and prognosis.</a:t>
            </a:r>
            <a:endParaRPr/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50" y="1298950"/>
            <a:ext cx="4398502" cy="19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 txBox="1"/>
          <p:nvPr/>
        </p:nvSpPr>
        <p:spPr>
          <a:xfrm>
            <a:off x="5094300" y="3419575"/>
            <a:ext cx="366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NiiVue can provide a visualization wrapper for proven and emerging tools.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Feature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documents</a:t>
            </a:r>
            <a:r>
              <a:rPr lang="en"/>
              <a:t>: sharing scenes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"/>
          <p:cNvSpPr txBox="1"/>
          <p:nvPr>
            <p:ph idx="1" type="body"/>
          </p:nvPr>
        </p:nvSpPr>
        <p:spPr>
          <a:xfrm>
            <a:off x="311700" y="1152475"/>
            <a:ext cx="4049100" cy="3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NiiVue can save entire scene (voxels, meshes, contrast, landmarks, drawings) as a document or self-loading interactive web page.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 of sharing files, one have share the entire scene: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Correct AI failures.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Annotate images.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Homework tutorials.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Ask expert to describe anomaly.</a:t>
            </a:r>
            <a:endParaRPr/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33375"/>
            <a:ext cx="4291699" cy="15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0" y="2444175"/>
            <a:ext cx="9122499" cy="26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5128200" y="896475"/>
            <a:ext cx="3820800" cy="1730400"/>
          </a:xfrm>
          <a:prstGeom prst="roundRect">
            <a:avLst>
              <a:gd fmla="val 410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48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4640400" cy="12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Visualization crucial for all stages (acquisition, processing, inference and dissemination) of neuroimaging.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Popular tools not </a:t>
            </a:r>
            <a:r>
              <a:rPr lang="en">
                <a:solidFill>
                  <a:srgbClr val="0000FF"/>
                </a:solidFill>
              </a:rPr>
              <a:t>web-</a:t>
            </a:r>
            <a:r>
              <a:rPr lang="en">
                <a:solidFill>
                  <a:srgbClr val="0000FF"/>
                </a:solidFill>
              </a:rPr>
              <a:t>capable</a:t>
            </a:r>
            <a:r>
              <a:rPr lang="en"/>
              <a:t> and incompatible </a:t>
            </a:r>
            <a:r>
              <a:rPr lang="en">
                <a:solidFill>
                  <a:srgbClr val="0000FF"/>
                </a:solidFill>
              </a:rPr>
              <a:t>with </a:t>
            </a:r>
            <a:r>
              <a:rPr lang="en">
                <a:solidFill>
                  <a:srgbClr val="0000FF"/>
                </a:solidFill>
              </a:rPr>
              <a:t>each other</a:t>
            </a:r>
            <a:r>
              <a:rPr lang="en"/>
              <a:t>.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5215875" y="1019850"/>
            <a:ext cx="1935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MRI pipelines as self driving cars: generally robust but require human intervention to avoid catastrophic errors.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5480" y="1019850"/>
            <a:ext cx="1831670" cy="147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</a:t>
            </a:r>
            <a:r>
              <a:rPr lang="en">
                <a:solidFill>
                  <a:schemeClr val="accent1"/>
                </a:solidFill>
              </a:rPr>
              <a:t>statistics</a:t>
            </a:r>
            <a:r>
              <a:rPr lang="en"/>
              <a:t>: highlight results, don't hide them</a:t>
            </a:r>
            <a:endParaRPr/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311700" y="1152475"/>
            <a:ext cx="8520600" cy="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Accurate clinical familywise error correction with FDR and permutation will typically result in asymmetric thresholds.</a:t>
            </a:r>
            <a:endParaRPr sz="1900"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00"/>
              <a:t>Alpha-blending to show trends.</a:t>
            </a:r>
            <a:endParaRPr/>
          </a:p>
        </p:txBody>
      </p:sp>
      <p:pic>
        <p:nvPicPr>
          <p:cNvPr id="279" name="Google Shape;2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25" y="2264150"/>
            <a:ext cx="9016673" cy="287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join the effort?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3"/>
          <p:cNvSpPr txBox="1"/>
          <p:nvPr>
            <p:ph idx="1" type="body"/>
          </p:nvPr>
        </p:nvSpPr>
        <p:spPr>
          <a:xfrm>
            <a:off x="311700" y="1152475"/>
            <a:ext cx="35196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Developer Benefits: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JavaScript is a scripting language, so you can interactively write code.</a:t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Documentation links to minimal live demos.</a:t>
            </a:r>
            <a:br>
              <a:rPr lang="en"/>
            </a:br>
            <a:br>
              <a:rPr lang="en"/>
            </a:br>
            <a:r>
              <a:rPr lang="en" sz="1300">
                <a:solidFill>
                  <a:schemeClr val="accent1"/>
                </a:solidFill>
              </a:rPr>
              <a:t>https://niivue.github.io/niivue/devdocs/</a:t>
            </a:r>
            <a:endParaRPr sz="1300">
              <a:solidFill>
                <a:schemeClr val="accent1"/>
              </a:solidFill>
            </a:endParaRPr>
          </a:p>
        </p:txBody>
      </p:sp>
      <p:pic>
        <p:nvPicPr>
          <p:cNvPr id="286" name="Google Shape;2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900" y="107050"/>
            <a:ext cx="5099925" cy="3346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7" name="Google Shape;2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4775" y="2359250"/>
            <a:ext cx="2018025" cy="25717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500000" dist="57150">
              <a:srgbClr val="000000">
                <a:alpha val="50000"/>
              </a:srgbClr>
            </a:outerShdw>
          </a:effectLst>
        </p:spPr>
      </p:pic>
      <p:sp>
        <p:nvSpPr>
          <p:cNvPr id="288" name="Google Shape;288;p33"/>
          <p:cNvSpPr/>
          <p:nvPr/>
        </p:nvSpPr>
        <p:spPr>
          <a:xfrm>
            <a:off x="6817788" y="4063975"/>
            <a:ext cx="2172000" cy="957000"/>
          </a:xfrm>
          <a:prstGeom prst="wedgeRoundRectCallout">
            <a:avLst>
              <a:gd fmla="val -136794" name="adj1"/>
              <a:gd fmla="val -203242" name="adj2"/>
              <a:gd fmla="val 0" name="adj3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34"/>
          <p:cNvCxnSpPr/>
          <p:nvPr/>
        </p:nvCxnSpPr>
        <p:spPr>
          <a:xfrm>
            <a:off x="5124775" y="3813171"/>
            <a:ext cx="796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34"/>
          <p:cNvCxnSpPr/>
          <p:nvPr/>
        </p:nvCxnSpPr>
        <p:spPr>
          <a:xfrm>
            <a:off x="1942700" y="5038608"/>
            <a:ext cx="796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612"/>
              <a:buFont typeface="Arial"/>
              <a:buNone/>
            </a:pPr>
            <a:r>
              <a:rPr lang="en"/>
              <a:t>Collaborate 1: Explore Recipes			 </a:t>
            </a:r>
            <a:r>
              <a:rPr lang="en" sz="2383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niivue.github.io/niivue/</a:t>
            </a:r>
            <a:endParaRPr sz="413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4"/>
          <p:cNvPicPr preferRelativeResize="0"/>
          <p:nvPr/>
        </p:nvPicPr>
        <p:blipFill rotWithShape="1">
          <a:blip r:embed="rId4">
            <a:alphaModFix/>
          </a:blip>
          <a:srcRect b="6120" l="0" r="70290" t="0"/>
          <a:stretch/>
        </p:blipFill>
        <p:spPr>
          <a:xfrm>
            <a:off x="469975" y="2218950"/>
            <a:ext cx="1730626" cy="2879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7" name="Google Shape;29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7011" y="2830650"/>
            <a:ext cx="2054214" cy="196503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8" name="Google Shape;298;p34"/>
          <p:cNvSpPr txBox="1"/>
          <p:nvPr>
            <p:ph idx="1" type="body"/>
          </p:nvPr>
        </p:nvSpPr>
        <p:spPr>
          <a:xfrm>
            <a:off x="311700" y="1059625"/>
            <a:ext cx="72642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Existing live demos provide minimal examples of features.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View the web page source to duplicate features in your own projects.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Demos use p</a:t>
            </a:r>
            <a:r>
              <a:rPr lang="en"/>
              <a:t>ure HTML, so agnostic to framework (Angular, React, Vue).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Permissive license allows anyone to adopt NiiVue.</a:t>
            </a:r>
            <a:endParaRPr/>
          </a:p>
        </p:txBody>
      </p:sp>
      <p:pic>
        <p:nvPicPr>
          <p:cNvPr id="299" name="Google Shape;29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9450" y="1059625"/>
            <a:ext cx="1447926" cy="144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0381" y="2218950"/>
            <a:ext cx="3126845" cy="2879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Collaborate 2: Communicate</a:t>
            </a:r>
            <a:endParaRPr/>
          </a:p>
        </p:txBody>
      </p:sp>
      <p:pic>
        <p:nvPicPr>
          <p:cNvPr id="306" name="Google Shape;306;p35"/>
          <p:cNvPicPr preferRelativeResize="0"/>
          <p:nvPr/>
        </p:nvPicPr>
        <p:blipFill rotWithShape="1">
          <a:blip r:embed="rId3">
            <a:alphaModFix/>
          </a:blip>
          <a:srcRect b="20159" l="0" r="0" t="0"/>
          <a:stretch/>
        </p:blipFill>
        <p:spPr>
          <a:xfrm>
            <a:off x="0" y="2902425"/>
            <a:ext cx="9116176" cy="22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5"/>
          <p:cNvSpPr/>
          <p:nvPr/>
        </p:nvSpPr>
        <p:spPr>
          <a:xfrm>
            <a:off x="612675" y="3318475"/>
            <a:ext cx="848400" cy="285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5"/>
          <p:cNvPicPr preferRelativeResize="0"/>
          <p:nvPr/>
        </p:nvPicPr>
        <p:blipFill rotWithShape="1">
          <a:blip r:embed="rId4">
            <a:alphaModFix/>
          </a:blip>
          <a:srcRect b="20911" l="0" r="0" t="0"/>
          <a:stretch/>
        </p:blipFill>
        <p:spPr>
          <a:xfrm>
            <a:off x="4015200" y="1619475"/>
            <a:ext cx="3912524" cy="26383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09" name="Google Shape;309;p35"/>
          <p:cNvCxnSpPr>
            <a:stCxn id="307" idx="3"/>
            <a:endCxn id="308" idx="1"/>
          </p:cNvCxnSpPr>
          <p:nvPr/>
        </p:nvCxnSpPr>
        <p:spPr>
          <a:xfrm flipH="1" rot="10800000">
            <a:off x="1461075" y="2938675"/>
            <a:ext cx="2554200" cy="52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35"/>
          <p:cNvSpPr txBox="1"/>
          <p:nvPr>
            <p:ph idx="1" type="body"/>
          </p:nvPr>
        </p:nvSpPr>
        <p:spPr>
          <a:xfrm>
            <a:off x="311700" y="1059625"/>
            <a:ext cx="72642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new issue for bug reports, feature requests, and advice.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Collaborate 3: Embed</a:t>
            </a:r>
            <a:endParaRPr/>
          </a:p>
        </p:txBody>
      </p:sp>
      <p:sp>
        <p:nvSpPr>
          <p:cNvPr id="316" name="Google Shape;316;p36"/>
          <p:cNvSpPr txBox="1"/>
          <p:nvPr>
            <p:ph idx="1" type="body"/>
          </p:nvPr>
        </p:nvSpPr>
        <p:spPr>
          <a:xfrm>
            <a:off x="311700" y="1059625"/>
            <a:ext cx="4320000" cy="40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 NiiVue into your own project.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NiiVue has minimal dependencies.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NiiVue can be extended with plugins.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Minimal demos provided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React, Angular, Vue frameworks.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ONNX and TensorflowJS AI models.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</a:t>
            </a:r>
            <a:r>
              <a:rPr lang="en"/>
              <a:t>et, flirt, </a:t>
            </a:r>
            <a:r>
              <a:rPr lang="en"/>
              <a:t>d</a:t>
            </a:r>
            <a:r>
              <a:rPr lang="en"/>
              <a:t>cm2niix, nii2mesh, itk-wasm web-assembly plug ins.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Extend supported formats, TRAKO, CBOR file loading plugins.</a:t>
            </a:r>
            <a:endParaRPr/>
          </a:p>
        </p:txBody>
      </p:sp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500" y="858275"/>
            <a:ext cx="4547701" cy="3426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Collaborate 4: Develop</a:t>
            </a:r>
            <a:endParaRPr/>
          </a:p>
        </p:txBody>
      </p:sp>
      <p:sp>
        <p:nvSpPr>
          <p:cNvPr id="323" name="Google Shape;323;p37"/>
          <p:cNvSpPr txBox="1"/>
          <p:nvPr>
            <p:ph idx="1" type="body"/>
          </p:nvPr>
        </p:nvSpPr>
        <p:spPr>
          <a:xfrm>
            <a:off x="311700" y="1157350"/>
            <a:ext cx="5994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reloadable development</a:t>
            </a:r>
            <a:endParaRPr/>
          </a:p>
          <a:p>
            <a:pPr indent="-33432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Make sure git and node.js/npm installed.</a:t>
            </a:r>
            <a:endParaRPr/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Download, install and run NiiVue locally.</a:t>
            </a:r>
            <a:endParaRPr/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Saved edits instantly reflected in browser.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900" y="2553113"/>
            <a:ext cx="5688249" cy="2422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325" name="Google Shape;325;p37"/>
          <p:cNvGrpSpPr/>
          <p:nvPr/>
        </p:nvGrpSpPr>
        <p:grpSpPr>
          <a:xfrm>
            <a:off x="5192012" y="1356777"/>
            <a:ext cx="3640297" cy="1234617"/>
            <a:chOff x="4469450" y="1440975"/>
            <a:chExt cx="2720700" cy="942600"/>
          </a:xfrm>
        </p:grpSpPr>
        <p:sp>
          <p:nvSpPr>
            <p:cNvPr id="326" name="Google Shape;326;p37"/>
            <p:cNvSpPr/>
            <p:nvPr/>
          </p:nvSpPr>
          <p:spPr>
            <a:xfrm>
              <a:off x="4469450" y="1489875"/>
              <a:ext cx="2686500" cy="8937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7" name="Google Shape;327;p37"/>
            <p:cNvSpPr txBox="1"/>
            <p:nvPr/>
          </p:nvSpPr>
          <p:spPr>
            <a:xfrm>
              <a:off x="4469450" y="1440975"/>
              <a:ext cx="2720700" cy="9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F232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git clone git@github.com:niivue/niivue.git</a:t>
              </a:r>
              <a:endParaRPr>
                <a:solidFill>
                  <a:srgbClr val="1F2328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F232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cd niivue</a:t>
              </a:r>
              <a:endParaRPr>
                <a:solidFill>
                  <a:srgbClr val="1F2328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F232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npm install</a:t>
              </a:r>
              <a:endParaRPr>
                <a:solidFill>
                  <a:srgbClr val="1F2328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F2328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npm run dev</a:t>
              </a:r>
              <a:endParaRPr sz="2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Collaborate 5: Contribute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 rotWithShape="1">
          <a:blip r:embed="rId3">
            <a:alphaModFix/>
          </a:blip>
          <a:srcRect b="20159" l="0" r="0" t="0"/>
          <a:stretch/>
        </p:blipFill>
        <p:spPr>
          <a:xfrm>
            <a:off x="0" y="2902425"/>
            <a:ext cx="9116176" cy="22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438175" y="3294050"/>
            <a:ext cx="848400" cy="285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5" name="Google Shape;335;p38"/>
          <p:cNvCxnSpPr>
            <a:stCxn id="334" idx="3"/>
            <a:endCxn id="336" idx="1"/>
          </p:cNvCxnSpPr>
          <p:nvPr/>
        </p:nvCxnSpPr>
        <p:spPr>
          <a:xfrm flipH="1" rot="10800000">
            <a:off x="2286575" y="1921850"/>
            <a:ext cx="2791200" cy="151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38"/>
          <p:cNvSpPr txBox="1"/>
          <p:nvPr>
            <p:ph idx="1" type="body"/>
          </p:nvPr>
        </p:nvSpPr>
        <p:spPr>
          <a:xfrm>
            <a:off x="311700" y="1059625"/>
            <a:ext cx="3979800" cy="17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1"/>
                </a:solidFill>
              </a:rPr>
              <a:t>Fork</a:t>
            </a:r>
            <a:r>
              <a:rPr lang="en"/>
              <a:t> the </a:t>
            </a:r>
            <a:r>
              <a:rPr lang="en"/>
              <a:t>project</a:t>
            </a:r>
            <a:r>
              <a:rPr lang="en"/>
              <a:t> to create your own branch.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share improvements to the main branch with a </a:t>
            </a:r>
            <a:r>
              <a:rPr lang="en" u="sng"/>
              <a:t>pull request</a:t>
            </a:r>
            <a:r>
              <a:rPr lang="en"/>
              <a:t>.</a:t>
            </a:r>
            <a:endParaRPr/>
          </a:p>
        </p:txBody>
      </p:sp>
      <p:sp>
        <p:nvSpPr>
          <p:cNvPr id="338" name="Google Shape;338;p38"/>
          <p:cNvSpPr/>
          <p:nvPr/>
        </p:nvSpPr>
        <p:spPr>
          <a:xfrm>
            <a:off x="6367725" y="3661350"/>
            <a:ext cx="1022700" cy="285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833" y="148325"/>
            <a:ext cx="3868642" cy="35473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Roadmap • Annual Themes • Questions </a:t>
            </a:r>
            <a:endParaRPr/>
          </a:p>
        </p:txBody>
      </p:sp>
      <p:sp>
        <p:nvSpPr>
          <p:cNvPr id="344" name="Google Shape;344;p39"/>
          <p:cNvSpPr/>
          <p:nvPr/>
        </p:nvSpPr>
        <p:spPr>
          <a:xfrm>
            <a:off x="1796282" y="989150"/>
            <a:ext cx="1954200" cy="3798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39"/>
          <p:cNvGrpSpPr/>
          <p:nvPr/>
        </p:nvGrpSpPr>
        <p:grpSpPr>
          <a:xfrm>
            <a:off x="1796344" y="989175"/>
            <a:ext cx="1954243" cy="3798250"/>
            <a:chOff x="647376" y="989175"/>
            <a:chExt cx="2391974" cy="3798250"/>
          </a:xfrm>
        </p:grpSpPr>
        <p:sp>
          <p:nvSpPr>
            <p:cNvPr id="346" name="Google Shape;346;p39"/>
            <p:cNvSpPr/>
            <p:nvPr/>
          </p:nvSpPr>
          <p:spPr>
            <a:xfrm flipH="1">
              <a:off x="647450" y="989175"/>
              <a:ext cx="2391900" cy="24855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 rot="10800000">
              <a:off x="647450" y="1838125"/>
              <a:ext cx="2391900" cy="29493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1210403" y="1264650"/>
              <a:ext cx="1266000" cy="10287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9"/>
            <p:cNvSpPr txBox="1"/>
            <p:nvPr/>
          </p:nvSpPr>
          <p:spPr>
            <a:xfrm>
              <a:off x="647376" y="1370425"/>
              <a:ext cx="2391900" cy="11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rPr>
                <a:t>`24</a:t>
              </a:r>
              <a:endParaRPr sz="4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350" name="Google Shape;350;p39"/>
            <p:cNvSpPr txBox="1"/>
            <p:nvPr/>
          </p:nvSpPr>
          <p:spPr>
            <a:xfrm>
              <a:off x="647450" y="2409900"/>
              <a:ext cx="23919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 u="sng">
                  <a:solidFill>
                    <a:schemeClr val="dk1"/>
                  </a:solidFill>
                </a:rPr>
                <a:t>Developers</a:t>
              </a:r>
              <a:endParaRPr b="1" sz="1800" u="sng">
                <a:solidFill>
                  <a:schemeClr val="dk1"/>
                </a:solidFill>
              </a:endParaRPr>
            </a:p>
            <a:p>
              <a:pPr indent="45720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</a:rPr>
                <a:t>Features</a:t>
              </a:r>
              <a:endParaRPr b="1" sz="1800"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</a:rPr>
                <a:t>Edge</a:t>
              </a:r>
              <a:endParaRPr b="1" sz="1800"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</a:rPr>
                <a:t>API</a:t>
              </a:r>
              <a:endParaRPr b="1" sz="1300"/>
            </a:p>
          </p:txBody>
        </p:sp>
      </p:grpSp>
      <p:sp>
        <p:nvSpPr>
          <p:cNvPr id="351" name="Google Shape;351;p39"/>
          <p:cNvSpPr/>
          <p:nvPr/>
        </p:nvSpPr>
        <p:spPr>
          <a:xfrm>
            <a:off x="3558826" y="989138"/>
            <a:ext cx="1954200" cy="3798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 flipH="1">
            <a:off x="3558870" y="989163"/>
            <a:ext cx="1954200" cy="24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9"/>
          <p:cNvSpPr/>
          <p:nvPr/>
        </p:nvSpPr>
        <p:spPr>
          <a:xfrm rot="10800000">
            <a:off x="3558870" y="1838113"/>
            <a:ext cx="1954200" cy="29493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9"/>
          <p:cNvSpPr txBox="1"/>
          <p:nvPr/>
        </p:nvSpPr>
        <p:spPr>
          <a:xfrm>
            <a:off x="3558826" y="2409888"/>
            <a:ext cx="195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Users</a:t>
            </a:r>
            <a:endParaRPr b="1" sz="1800" u="sng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Desktop App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iOS/Mac App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Jupyter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Refine UI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4018762" y="1264650"/>
            <a:ext cx="1034400" cy="10287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9"/>
          <p:cNvSpPr/>
          <p:nvPr/>
        </p:nvSpPr>
        <p:spPr>
          <a:xfrm>
            <a:off x="5393504" y="989138"/>
            <a:ext cx="1954200" cy="3798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9"/>
          <p:cNvSpPr/>
          <p:nvPr/>
        </p:nvSpPr>
        <p:spPr>
          <a:xfrm flipH="1">
            <a:off x="5393323" y="989163"/>
            <a:ext cx="1954200" cy="24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9"/>
          <p:cNvSpPr/>
          <p:nvPr/>
        </p:nvSpPr>
        <p:spPr>
          <a:xfrm rot="10800000">
            <a:off x="5393323" y="1838113"/>
            <a:ext cx="1954200" cy="29493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9"/>
          <p:cNvSpPr txBox="1"/>
          <p:nvPr/>
        </p:nvSpPr>
        <p:spPr>
          <a:xfrm>
            <a:off x="5393341" y="2409888"/>
            <a:ext cx="19542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Cloud</a:t>
            </a:r>
            <a:endParaRPr b="1" sz="1800" u="sng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Big Data</a:t>
            </a:r>
            <a:br>
              <a:rPr b="1"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1"/>
                </a:solidFill>
              </a:rPr>
              <a:t>Sharing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Federated</a:t>
            </a:r>
            <a:br>
              <a:rPr b="1" lang="en" sz="1800">
                <a:solidFill>
                  <a:schemeClr val="dk1"/>
                </a:solidFill>
              </a:rPr>
            </a:br>
            <a:endParaRPr b="1" sz="1300"/>
          </a:p>
        </p:txBody>
      </p:sp>
      <p:sp>
        <p:nvSpPr>
          <p:cNvPr id="360" name="Google Shape;360;p39"/>
          <p:cNvSpPr/>
          <p:nvPr/>
        </p:nvSpPr>
        <p:spPr>
          <a:xfrm>
            <a:off x="5853225" y="1264650"/>
            <a:ext cx="1034400" cy="1028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9"/>
          <p:cNvSpPr txBox="1"/>
          <p:nvPr/>
        </p:nvSpPr>
        <p:spPr>
          <a:xfrm>
            <a:off x="3559150" y="1370425"/>
            <a:ext cx="1954200" cy="1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`25</a:t>
            </a:r>
            <a:endParaRPr sz="4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2" name="Google Shape;362;p39"/>
          <p:cNvSpPr txBox="1"/>
          <p:nvPr/>
        </p:nvSpPr>
        <p:spPr>
          <a:xfrm>
            <a:off x="5393425" y="1370425"/>
            <a:ext cx="1954200" cy="1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`26</a:t>
            </a:r>
            <a:endParaRPr sz="44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3" name="Google Shape;363;p39"/>
          <p:cNvSpPr/>
          <p:nvPr/>
        </p:nvSpPr>
        <p:spPr>
          <a:xfrm>
            <a:off x="1796350" y="4856400"/>
            <a:ext cx="5551200" cy="2172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 rot="-5400000">
            <a:off x="2889463" y="3757663"/>
            <a:ext cx="217150" cy="2414625"/>
          </a:xfrm>
          <a:prstGeom prst="flowChartOffpageConnector">
            <a:avLst/>
          </a:prstGeom>
          <a:solidFill>
            <a:srgbClr val="9B28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B283E"/>
              </a:solidFill>
            </a:endParaRPr>
          </a:p>
        </p:txBody>
      </p:sp>
      <p:sp>
        <p:nvSpPr>
          <p:cNvPr id="365" name="Google Shape;365;p39"/>
          <p:cNvSpPr txBox="1"/>
          <p:nvPr/>
        </p:nvSpPr>
        <p:spPr>
          <a:xfrm>
            <a:off x="5393500" y="3966000"/>
            <a:ext cx="1954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Any where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66" name="Google Shape;366;p39"/>
          <p:cNvSpPr txBox="1"/>
          <p:nvPr/>
        </p:nvSpPr>
        <p:spPr>
          <a:xfrm>
            <a:off x="1796275" y="3966000"/>
            <a:ext cx="1954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Any browser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67" name="Google Shape;367;p39"/>
          <p:cNvSpPr txBox="1"/>
          <p:nvPr/>
        </p:nvSpPr>
        <p:spPr>
          <a:xfrm>
            <a:off x="3559150" y="3966000"/>
            <a:ext cx="1954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Any OS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for </a:t>
            </a:r>
            <a:r>
              <a:rPr lang="en"/>
              <a:t>Domain Specific Visualization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203950" y="1078400"/>
            <a:ext cx="401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Neuroimaging has (unique) formats.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Voxels, meshes, gantry tilt, atlases, statistical maps, diffusion streamlines, connectomes.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</a:t>
            </a:r>
            <a:r>
              <a:rPr lang="en"/>
              <a:t>most </a:t>
            </a:r>
            <a:r>
              <a:rPr lang="en"/>
              <a:t>tools support some common formats (DICOM, NIfTI, GIFTI, TRX), </a:t>
            </a:r>
            <a:r>
              <a:rPr lang="en">
                <a:solidFill>
                  <a:srgbClr val="0000FF"/>
                </a:solidFill>
              </a:rPr>
              <a:t>most tools use </a:t>
            </a:r>
            <a:r>
              <a:rPr lang="en">
                <a:solidFill>
                  <a:srgbClr val="0000FF"/>
                </a:solidFill>
              </a:rPr>
              <a:t>proprietary</a:t>
            </a:r>
            <a:r>
              <a:rPr lang="en"/>
              <a:t> formats.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600" y="1369150"/>
            <a:ext cx="3593399" cy="30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4512000" y="3862425"/>
            <a:ext cx="1320600" cy="417000"/>
          </a:xfrm>
          <a:prstGeom prst="wedgeRoundRectCallout">
            <a:avLst>
              <a:gd fmla="val 92558" name="adj1"/>
              <a:gd fmla="val -38094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Voxels</a:t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4512000" y="3339600"/>
            <a:ext cx="1320600" cy="417000"/>
          </a:xfrm>
          <a:prstGeom prst="wedgeRoundRectCallout">
            <a:avLst>
              <a:gd fmla="val 136921" name="adj1"/>
              <a:gd fmla="val -60348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Voxel overlay</a:t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4512000" y="2816775"/>
            <a:ext cx="1320600" cy="417000"/>
          </a:xfrm>
          <a:prstGeom prst="wedgeRoundRectCallout">
            <a:avLst>
              <a:gd fmla="val 113611" name="adj1"/>
              <a:gd fmla="val -104035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Streamlines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4512000" y="2293950"/>
            <a:ext cx="1320600" cy="417000"/>
          </a:xfrm>
          <a:prstGeom prst="wedgeRoundRectCallout">
            <a:avLst>
              <a:gd fmla="val 131656" name="adj1"/>
              <a:gd fmla="val -31043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Connectome</a:t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4512000" y="1771125"/>
            <a:ext cx="1320600" cy="417000"/>
          </a:xfrm>
          <a:prstGeom prst="wedgeRoundRectCallout">
            <a:avLst>
              <a:gd fmla="val 130153" name="adj1"/>
              <a:gd fmla="val 6229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</a:t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4512000" y="1248300"/>
            <a:ext cx="1320600" cy="417000"/>
          </a:xfrm>
          <a:prstGeom prst="wedgeRoundRectCallout">
            <a:avLst>
              <a:gd fmla="val 178275" name="adj1"/>
              <a:gd fmla="val 86367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 overlay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 of popular solutions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152475"/>
            <a:ext cx="4539600" cy="3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Desktop-based: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Unsuitable for cloud or edge deployment.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Complicated: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Overwhelming user interfaces.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Inconsistent: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Different formats.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Skills don’t transfer easily.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Redundant maintenance efforts.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8899" y="1949975"/>
            <a:ext cx="2422000" cy="129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 b="15718" l="0" r="0" t="0"/>
          <a:stretch/>
        </p:blipFill>
        <p:spPr>
          <a:xfrm>
            <a:off x="4966000" y="1472687"/>
            <a:ext cx="2790713" cy="199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5">
            <a:alphaModFix/>
          </a:blip>
          <a:srcRect b="0" l="0" r="5383" t="0"/>
          <a:stretch/>
        </p:blipFill>
        <p:spPr>
          <a:xfrm>
            <a:off x="6721994" y="3245850"/>
            <a:ext cx="2422007" cy="174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4301" y="0"/>
            <a:ext cx="1915576" cy="1843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6726" y="103200"/>
            <a:ext cx="1387275" cy="194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8">
            <a:alphaModFix/>
          </a:blip>
          <a:srcRect b="0" l="1020" r="5355" t="0"/>
          <a:stretch/>
        </p:blipFill>
        <p:spPr>
          <a:xfrm>
            <a:off x="4891808" y="3353250"/>
            <a:ext cx="2733166" cy="17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175700"/>
            <a:ext cx="668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Vision: </a:t>
            </a:r>
            <a:r>
              <a:rPr lang="en">
                <a:solidFill>
                  <a:srgbClr val="0000FF"/>
                </a:solidFill>
              </a:rPr>
              <a:t>web-based </a:t>
            </a:r>
            <a:r>
              <a:rPr lang="en">
                <a:solidFill>
                  <a:srgbClr val="0000FF"/>
                </a:solidFill>
              </a:rPr>
              <a:t>n</a:t>
            </a:r>
            <a:r>
              <a:rPr lang="en">
                <a:solidFill>
                  <a:srgbClr val="0000FF"/>
                </a:solidFill>
              </a:rPr>
              <a:t>euroimaging</a:t>
            </a:r>
            <a:r>
              <a:rPr lang="en">
                <a:solidFill>
                  <a:srgbClr val="0000FF"/>
                </a:solidFill>
              </a:rPr>
              <a:t> visualization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255900" y="1161775"/>
            <a:ext cx="5168100" cy="3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Zero footprint neuroimaging</a:t>
            </a:r>
            <a:r>
              <a:rPr lang="en"/>
              <a:t> can democratize science, scale on demand.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any devices: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Computer: General purpose.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Tablet: Drawing lesions.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Phone: QA for cloud processing.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000" y="210525"/>
            <a:ext cx="1997600" cy="29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0175" y="868650"/>
            <a:ext cx="1675300" cy="170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5">
            <a:alphaModFix/>
          </a:blip>
          <a:srcRect b="11433" l="0" r="0" t="0"/>
          <a:stretch/>
        </p:blipFill>
        <p:spPr>
          <a:xfrm>
            <a:off x="5064200" y="2382850"/>
            <a:ext cx="3822599" cy="253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/>
          <p:nvPr/>
        </p:nvSpPr>
        <p:spPr>
          <a:xfrm>
            <a:off x="5536000" y="2480575"/>
            <a:ext cx="2880600" cy="1858800"/>
          </a:xfrm>
          <a:prstGeom prst="roundRect">
            <a:avLst>
              <a:gd fmla="val 213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5800" y="3157099"/>
            <a:ext cx="2659401" cy="7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67475" y="2143975"/>
            <a:ext cx="993975" cy="203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/>
          <p:nvPr/>
        </p:nvSpPr>
        <p:spPr>
          <a:xfrm>
            <a:off x="7811925" y="2173225"/>
            <a:ext cx="905100" cy="194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875" y="2778275"/>
            <a:ext cx="791179" cy="80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988" y="3712100"/>
            <a:ext cx="178822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48" y="3791298"/>
            <a:ext cx="1106625" cy="1106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8"/>
          <p:cNvGrpSpPr/>
          <p:nvPr/>
        </p:nvGrpSpPr>
        <p:grpSpPr>
          <a:xfrm>
            <a:off x="1005724" y="4498511"/>
            <a:ext cx="1391964" cy="448944"/>
            <a:chOff x="3364375" y="207475"/>
            <a:chExt cx="2011800" cy="757200"/>
          </a:xfrm>
        </p:grpSpPr>
        <p:sp>
          <p:nvSpPr>
            <p:cNvPr id="117" name="Google Shape;117;p18"/>
            <p:cNvSpPr/>
            <p:nvPr/>
          </p:nvSpPr>
          <p:spPr>
            <a:xfrm>
              <a:off x="3364375" y="207475"/>
              <a:ext cx="2011800" cy="757200"/>
            </a:xfrm>
            <a:prstGeom prst="roundRect">
              <a:avLst>
                <a:gd fmla="val 910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6499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8" name="Google Shape;118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14418" y="254337"/>
              <a:ext cx="1911706" cy="6634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</p:grpSp>
      <p:pic>
        <p:nvPicPr>
          <p:cNvPr id="119" name="Google Shape;11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6300" y="4120525"/>
            <a:ext cx="999250" cy="9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98375" y="1244463"/>
            <a:ext cx="1442900" cy="14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6308" y="1059625"/>
            <a:ext cx="1905992" cy="9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49175" y="2646925"/>
            <a:ext cx="931799" cy="93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08075" y="3252025"/>
            <a:ext cx="1093800" cy="10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26300" y="219103"/>
            <a:ext cx="2217701" cy="61922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Driven Data </a:t>
            </a:r>
            <a:r>
              <a:rPr lang="en"/>
              <a:t>Visualization</a:t>
            </a:r>
            <a:r>
              <a:rPr lang="en"/>
              <a:t> </a:t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349550" y="1059625"/>
            <a:ext cx="5102700" cy="25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eam leverages collective wisdom of traditionally isolated and competing teams.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Modular can be embedded into HTML, react, angular, Vue, and native applications (Swift, Electron).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 slides are a selection of case studies.</a:t>
            </a:r>
            <a:endParaRPr/>
          </a:p>
        </p:txBody>
      </p:sp>
      <p:grpSp>
        <p:nvGrpSpPr>
          <p:cNvPr id="127" name="Google Shape;127;p18"/>
          <p:cNvGrpSpPr/>
          <p:nvPr/>
        </p:nvGrpSpPr>
        <p:grpSpPr>
          <a:xfrm>
            <a:off x="5685626" y="4028252"/>
            <a:ext cx="1268400" cy="1011000"/>
            <a:chOff x="6126476" y="3988652"/>
            <a:chExt cx="1268400" cy="1011000"/>
          </a:xfrm>
        </p:grpSpPr>
        <p:sp>
          <p:nvSpPr>
            <p:cNvPr id="128" name="Google Shape;128;p18"/>
            <p:cNvSpPr/>
            <p:nvPr/>
          </p:nvSpPr>
          <p:spPr>
            <a:xfrm>
              <a:off x="6126476" y="3988652"/>
              <a:ext cx="1268400" cy="1011000"/>
            </a:xfrm>
            <a:prstGeom prst="roundRect">
              <a:avLst>
                <a:gd fmla="val 827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9" name="Google Shape;129;p18"/>
            <p:cNvPicPr preferRelativeResize="0"/>
            <p:nvPr/>
          </p:nvPicPr>
          <p:blipFill rotWithShape="1">
            <a:blip r:embed="rId12">
              <a:alphaModFix/>
            </a:blip>
            <a:srcRect b="0" l="6051" r="5083" t="5740"/>
            <a:stretch/>
          </p:blipFill>
          <p:spPr>
            <a:xfrm>
              <a:off x="6191037" y="4028250"/>
              <a:ext cx="1139272" cy="9318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" name="Google Shape;130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75775" y="1825275"/>
            <a:ext cx="1094725" cy="814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04731" y="2406140"/>
            <a:ext cx="989758" cy="10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15">
            <a:alphaModFix/>
          </a:blip>
          <a:srcRect b="0" l="9518" r="0" t="8172"/>
          <a:stretch/>
        </p:blipFill>
        <p:spPr>
          <a:xfrm>
            <a:off x="5619225" y="2979475"/>
            <a:ext cx="1080226" cy="9194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3" name="Google Shape;133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844800" y="533524"/>
            <a:ext cx="1094725" cy="8358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34" name="Google Shape;134;p18"/>
          <p:cNvGrpSpPr/>
          <p:nvPr/>
        </p:nvGrpSpPr>
        <p:grpSpPr>
          <a:xfrm>
            <a:off x="6583775" y="3712100"/>
            <a:ext cx="1392000" cy="541356"/>
            <a:chOff x="4734475" y="3867875"/>
            <a:chExt cx="1392000" cy="541356"/>
          </a:xfrm>
        </p:grpSpPr>
        <p:sp>
          <p:nvSpPr>
            <p:cNvPr id="135" name="Google Shape;135;p18"/>
            <p:cNvSpPr/>
            <p:nvPr/>
          </p:nvSpPr>
          <p:spPr>
            <a:xfrm>
              <a:off x="4734475" y="3880052"/>
              <a:ext cx="1392000" cy="5169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6" name="Google Shape;136;p18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734475" y="3867875"/>
              <a:ext cx="1391974" cy="5413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7" name="Google Shape;137;p1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022350" y="733025"/>
            <a:ext cx="1106626" cy="855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83025" y="4548050"/>
            <a:ext cx="1080226" cy="349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20">
            <a:alphaModFix/>
          </a:blip>
          <a:srcRect b="41729" l="28086" r="20791" t="21058"/>
          <a:stretch/>
        </p:blipFill>
        <p:spPr>
          <a:xfrm>
            <a:off x="2127857" y="4144825"/>
            <a:ext cx="1310366" cy="5413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40" name="Google Shape;140;p18"/>
          <p:cNvGrpSpPr/>
          <p:nvPr/>
        </p:nvGrpSpPr>
        <p:grpSpPr>
          <a:xfrm>
            <a:off x="3195202" y="4548050"/>
            <a:ext cx="1193958" cy="448939"/>
            <a:chOff x="2052675" y="3945250"/>
            <a:chExt cx="1523100" cy="572700"/>
          </a:xfrm>
        </p:grpSpPr>
        <p:sp>
          <p:nvSpPr>
            <p:cNvPr id="141" name="Google Shape;141;p18"/>
            <p:cNvSpPr/>
            <p:nvPr/>
          </p:nvSpPr>
          <p:spPr>
            <a:xfrm>
              <a:off x="2052675" y="3974325"/>
              <a:ext cx="1523100" cy="519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2" name="Google Shape;142;p1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2052675" y="3945250"/>
              <a:ext cx="1497716" cy="572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43" name="Google Shape;143;p18"/>
          <p:cNvGrpSpPr/>
          <p:nvPr/>
        </p:nvGrpSpPr>
        <p:grpSpPr>
          <a:xfrm>
            <a:off x="3843045" y="4191023"/>
            <a:ext cx="1961351" cy="448963"/>
            <a:chOff x="349550" y="3677350"/>
            <a:chExt cx="4222500" cy="966550"/>
          </a:xfrm>
        </p:grpSpPr>
        <p:sp>
          <p:nvSpPr>
            <p:cNvPr id="144" name="Google Shape;144;p18"/>
            <p:cNvSpPr/>
            <p:nvPr/>
          </p:nvSpPr>
          <p:spPr>
            <a:xfrm>
              <a:off x="349550" y="3677350"/>
              <a:ext cx="4222500" cy="960300"/>
            </a:xfrm>
            <a:prstGeom prst="roundRect">
              <a:avLst>
                <a:gd fmla="val 16667" name="adj"/>
              </a:avLst>
            </a:prstGeom>
            <a:solidFill>
              <a:srgbClr val="002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5" name="Google Shape;145;p18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452250" y="3712100"/>
              <a:ext cx="4017094" cy="931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b="14835" l="0" r="0" t="0"/>
          <a:stretch/>
        </p:blipFill>
        <p:spPr>
          <a:xfrm>
            <a:off x="4746225" y="3418800"/>
            <a:ext cx="2722949" cy="17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>
            <p:ph type="title"/>
          </p:nvPr>
        </p:nvSpPr>
        <p:spPr>
          <a:xfrm>
            <a:off x="311700" y="11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NiiVue in the wild 1</a:t>
            </a:r>
            <a:r>
              <a:rPr lang="en"/>
              <a:t> •</a:t>
            </a:r>
            <a:r>
              <a:rPr lang="en"/>
              <a:t> brain2print.org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A tool to automatically segment MRI and send them to 3D printers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311700" y="1059625"/>
            <a:ext cx="3979800" cy="3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brainchop models can segment the brain in seconds.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nii2mesh and niimath tools can be compiled to web assembly.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Combine these for a drag-and-drop zero footprint solution to convert MRI scans to printable models in seconds.</a:t>
            </a:r>
            <a:endParaRPr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438" y="1590000"/>
            <a:ext cx="4467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7174" y="0"/>
            <a:ext cx="2396826" cy="20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/>
        </p:nvSpPr>
        <p:spPr>
          <a:xfrm>
            <a:off x="7282950" y="3418800"/>
            <a:ext cx="18969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None/>
            </a:pP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PMID: 39301517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0071" y="4244175"/>
            <a:ext cx="1126825" cy="74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19"/>
          <p:cNvPicPr preferRelativeResize="0"/>
          <p:nvPr/>
        </p:nvPicPr>
        <p:blipFill rotWithShape="1">
          <a:blip r:embed="rId7">
            <a:alphaModFix/>
          </a:blip>
          <a:srcRect b="0" l="9518" r="0" t="8172"/>
          <a:stretch/>
        </p:blipFill>
        <p:spPr>
          <a:xfrm>
            <a:off x="7133800" y="3657200"/>
            <a:ext cx="1074300" cy="914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/>
        </p:nvSpPr>
        <p:spPr>
          <a:xfrm>
            <a:off x="4571988" y="44953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PMID: 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3860511</a:t>
            </a: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" name="Google Shape;163;p20"/>
          <p:cNvSpPr txBox="1"/>
          <p:nvPr>
            <p:ph type="title"/>
          </p:nvPr>
        </p:nvSpPr>
        <p:spPr>
          <a:xfrm>
            <a:off x="311700" y="121025"/>
            <a:ext cx="578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NiiVue in the wild 2 • b</a:t>
            </a:r>
            <a:r>
              <a:rPr lang="en"/>
              <a:t>rainlife ezBIDS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11">
                <a:solidFill>
                  <a:srgbClr val="0000FF"/>
                </a:solidFill>
              </a:rPr>
              <a:t>A tool to guide users to standardize brain data</a:t>
            </a:r>
            <a:endParaRPr sz="1911">
              <a:solidFill>
                <a:srgbClr val="0000FF"/>
              </a:solidFill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3">
            <a:alphaModFix/>
          </a:blip>
          <a:srcRect b="0" l="0" r="16191" t="0"/>
          <a:stretch/>
        </p:blipFill>
        <p:spPr>
          <a:xfrm>
            <a:off x="4536375" y="967675"/>
            <a:ext cx="4362751" cy="3542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5" name="Google Shape;16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0071" y="4244175"/>
            <a:ext cx="1126825" cy="74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6" name="Google Shape;16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200" y="121026"/>
            <a:ext cx="1545100" cy="154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7" name="Google Shape;167;p20"/>
          <p:cNvSpPr txBox="1"/>
          <p:nvPr>
            <p:ph idx="1" type="body"/>
          </p:nvPr>
        </p:nvSpPr>
        <p:spPr>
          <a:xfrm>
            <a:off x="311725" y="1362625"/>
            <a:ext cx="3895200" cy="22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Aid creation of BIDS datasets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Integrates our dcm2niix.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import to cloud processing </a:t>
            </a:r>
            <a:r>
              <a:rPr lang="en">
                <a:solidFill>
                  <a:srgbClr val="0000FF"/>
                </a:solidFill>
              </a:rPr>
              <a:t>(soon on edge)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NiiVue volume rendering provides QA for defacing.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311725" y="1362625"/>
            <a:ext cx="4183200" cy="3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Quality control (QC) integrated with AFNI framework.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Live demo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https://afni.github.io/qc-demo-repo/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4571988" y="44953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PMID: </a:t>
            </a:r>
            <a:r>
              <a:rPr lang="en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39257641</a:t>
            </a: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2525" y="151500"/>
            <a:ext cx="931799" cy="93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>
            <p:ph type="title"/>
          </p:nvPr>
        </p:nvSpPr>
        <p:spPr>
          <a:xfrm>
            <a:off x="311700" y="11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NiiVue in the wild 3 • AFNI QC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Quality Control and Annotation</a:t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176" name="Google Shape;176;p21"/>
          <p:cNvPicPr preferRelativeResize="0"/>
          <p:nvPr/>
        </p:nvPicPr>
        <p:blipFill rotWithShape="1">
          <a:blip r:embed="rId5">
            <a:alphaModFix/>
          </a:blip>
          <a:srcRect b="0" l="13859" r="0" t="0"/>
          <a:stretch/>
        </p:blipFill>
        <p:spPr>
          <a:xfrm>
            <a:off x="4572000" y="1570850"/>
            <a:ext cx="4482324" cy="29244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